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12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D9B36C"/>
          </a:solidFill>
          <a:ln w="12700">
            <a:solidFill>
              <a:srgbClr val="D9B36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0972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800" kern="0" dirty="0">
                <a:solidFill>
                  <a:srgbClr val="D9B3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BOARDROOM-GRADE AI ROLE-PLAY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822960" y="1554480"/>
            <a:ext cx="109728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400" dirty="0">
                <a:solidFill>
                  <a:srgbClr val="F0F2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Convene the room.</a:t>
            </a:r>
            <a:endParaRPr lang="en-US" sz="6400" dirty="0"/>
          </a:p>
        </p:txBody>
      </p:sp>
      <p:sp>
        <p:nvSpPr>
          <p:cNvPr id="5" name="Text 3"/>
          <p:cNvSpPr/>
          <p:nvPr/>
        </p:nvSpPr>
        <p:spPr>
          <a:xfrm>
            <a:off x="822960" y="2743200"/>
            <a:ext cx="109728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400" i="1" dirty="0">
                <a:solidFill>
                  <a:srgbClr val="F2D9A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Stress-test the decision.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822960" y="429768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9C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Cast AI experts and real teammates into one meeting. Watch decisions get pressure-tested, turn by turn.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22960" y="603504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9B3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collabai.dev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772400" y="603504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9C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Pre-sales overview · 2026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B12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612880" y="0"/>
            <a:ext cx="578815" cy="6858000"/>
          </a:xfrm>
          <a:prstGeom prst="rect">
            <a:avLst/>
          </a:prstGeom>
          <a:solidFill>
            <a:srgbClr val="D9B36C"/>
          </a:solidFill>
          <a:ln w="12700">
            <a:solidFill>
              <a:srgbClr val="D9B36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C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Convene — collabai.dev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11430000" y="644652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C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D9B3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CASES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548640" y="777240"/>
            <a:ext cx="109728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dirty="0">
                <a:solidFill>
                  <a:srgbClr val="F0F2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Where teams use Convene.</a:t>
            </a:r>
            <a:endParaRPr lang="en-US" sz="4000" dirty="0"/>
          </a:p>
        </p:txBody>
      </p:sp>
      <p:sp>
        <p:nvSpPr>
          <p:cNvPr id="7" name="Shape 5"/>
          <p:cNvSpPr/>
          <p:nvPr/>
        </p:nvSpPr>
        <p:spPr>
          <a:xfrm>
            <a:off x="548640" y="2194560"/>
            <a:ext cx="1097280" cy="0"/>
          </a:xfrm>
          <a:prstGeom prst="line">
            <a:avLst/>
          </a:prstGeom>
          <a:noFill/>
          <a:ln w="25400">
            <a:solidFill>
              <a:srgbClr val="D9B36C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48640" y="2697480"/>
            <a:ext cx="5349240" cy="1143000"/>
          </a:xfrm>
          <a:prstGeom prst="rect">
            <a:avLst/>
          </a:prstGeom>
          <a:solidFill>
            <a:srgbClr val="1A2240"/>
          </a:solidFill>
          <a:ln w="12700">
            <a:solidFill>
              <a:srgbClr val="141C3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2834640"/>
            <a:ext cx="4937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D9B3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Strategic decisions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822960" y="3246120"/>
            <a:ext cx="4937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Pressure-test a board memo with a synthetic CFO + COO + General Counsel before sending.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6217920" y="2697480"/>
            <a:ext cx="5349240" cy="1143000"/>
          </a:xfrm>
          <a:prstGeom prst="rect">
            <a:avLst/>
          </a:prstGeom>
          <a:solidFill>
            <a:srgbClr val="1A2240"/>
          </a:solidFill>
          <a:ln w="12700">
            <a:solidFill>
              <a:srgbClr val="141C3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92240" y="2834640"/>
            <a:ext cx="4937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D9B3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Hiring panels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492240" y="3246120"/>
            <a:ext cx="4937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a mock interview with a panel of senior personas in your candidate's domain.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548640" y="3977640"/>
            <a:ext cx="5349240" cy="1143000"/>
          </a:xfrm>
          <a:prstGeom prst="rect">
            <a:avLst/>
          </a:prstGeom>
          <a:solidFill>
            <a:srgbClr val="1A2240"/>
          </a:solidFill>
          <a:ln w="12700">
            <a:solidFill>
              <a:srgbClr val="141C3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22960" y="4114800"/>
            <a:ext cx="4937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D9B3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Design &amp; launch crits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22960" y="4526280"/>
            <a:ext cx="4937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Invite Designer, PM, Legal, and Support personas to roast a feature spec.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217920" y="3977640"/>
            <a:ext cx="5349240" cy="1143000"/>
          </a:xfrm>
          <a:prstGeom prst="rect">
            <a:avLst/>
          </a:prstGeom>
          <a:solidFill>
            <a:srgbClr val="1A2240"/>
          </a:solidFill>
          <a:ln w="12700">
            <a:solidFill>
              <a:srgbClr val="141C3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92240" y="4114800"/>
            <a:ext cx="4937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D9B3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Crisis war-rooms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6492240" y="4526280"/>
            <a:ext cx="4937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 up an ops + comms + legal room for an incident drill in 60 seconds.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548640" y="5257800"/>
            <a:ext cx="5349240" cy="1143000"/>
          </a:xfrm>
          <a:prstGeom prst="rect">
            <a:avLst/>
          </a:prstGeom>
          <a:solidFill>
            <a:srgbClr val="1A2240"/>
          </a:solidFill>
          <a:ln w="12700">
            <a:solidFill>
              <a:srgbClr val="141C3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22960" y="5394960"/>
            <a:ext cx="4937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D9B3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Sales discovery training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822960" y="5806440"/>
            <a:ext cx="4937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Practice with synthetic buyers — CFO, IT, end user — in your industry.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6217920" y="5257800"/>
            <a:ext cx="5349240" cy="1143000"/>
          </a:xfrm>
          <a:prstGeom prst="rect">
            <a:avLst/>
          </a:prstGeom>
          <a:solidFill>
            <a:srgbClr val="1A2240"/>
          </a:solidFill>
          <a:ln w="12700">
            <a:solidFill>
              <a:srgbClr val="141C3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492240" y="5394960"/>
            <a:ext cx="4937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D9B3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Customer councils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6492240" y="5806440"/>
            <a:ext cx="4937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Roleplay 5 archetypes of your buyer to gut-check a positioning shift.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B12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612880" y="0"/>
            <a:ext cx="578815" cy="6858000"/>
          </a:xfrm>
          <a:prstGeom prst="rect">
            <a:avLst/>
          </a:prstGeom>
          <a:solidFill>
            <a:srgbClr val="D9B36C"/>
          </a:solidFill>
          <a:ln w="12700">
            <a:solidFill>
              <a:srgbClr val="D9B36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C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Convene — collabai.dev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11430000" y="644652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C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D9B3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PRICING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548640" y="777240"/>
            <a:ext cx="109728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dirty="0">
                <a:solidFill>
                  <a:srgbClr val="F0F2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Pay for usage, not per seat.</a:t>
            </a:r>
            <a:endParaRPr lang="en-US" sz="4000" dirty="0"/>
          </a:p>
        </p:txBody>
      </p:sp>
      <p:sp>
        <p:nvSpPr>
          <p:cNvPr id="7" name="Shape 5"/>
          <p:cNvSpPr/>
          <p:nvPr/>
        </p:nvSpPr>
        <p:spPr>
          <a:xfrm>
            <a:off x="548640" y="2194560"/>
            <a:ext cx="1097280" cy="0"/>
          </a:xfrm>
          <a:prstGeom prst="line">
            <a:avLst/>
          </a:prstGeom>
          <a:noFill/>
          <a:ln w="25400">
            <a:solidFill>
              <a:srgbClr val="D9B36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265176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Convene runs on tokens. Buy a pack, spend across meetings, AI seats, replies, and deliverables. Start free with 300 tokens.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548640" y="3566160"/>
            <a:ext cx="3611880" cy="2468880"/>
          </a:xfrm>
          <a:prstGeom prst="rect">
            <a:avLst/>
          </a:prstGeom>
          <a:solidFill>
            <a:srgbClr val="1A2240"/>
          </a:solidFill>
          <a:ln w="12700">
            <a:solidFill>
              <a:srgbClr val="141C3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22960" y="365760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D9B3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Starter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822960" y="402336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F0F2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$10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822960" y="475488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1,000 tokens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822960" y="51206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C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Try every feature.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822960" y="553212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9B3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No bonus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343400" y="3566160"/>
            <a:ext cx="3611880" cy="2468880"/>
          </a:xfrm>
          <a:prstGeom prst="rect">
            <a:avLst/>
          </a:prstGeom>
          <a:solidFill>
            <a:srgbClr val="141C3A"/>
          </a:solidFill>
          <a:ln w="25400">
            <a:solidFill>
              <a:srgbClr val="D9B36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617720" y="365760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D9B3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Growth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617720" y="402336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F0F2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$50</a:t>
            </a:r>
            <a:endParaRPr lang="en-US" sz="3000" dirty="0"/>
          </a:p>
        </p:txBody>
      </p:sp>
      <p:sp>
        <p:nvSpPr>
          <p:cNvPr id="18" name="Text 16"/>
          <p:cNvSpPr/>
          <p:nvPr/>
        </p:nvSpPr>
        <p:spPr>
          <a:xfrm>
            <a:off x="4617720" y="475488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5,500 tokens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617720" y="51206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C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popular for teams.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617720" y="553212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9B3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+10% bonus tokens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8138160" y="3566160"/>
            <a:ext cx="3611880" cy="2468880"/>
          </a:xfrm>
          <a:prstGeom prst="rect">
            <a:avLst/>
          </a:prstGeom>
          <a:solidFill>
            <a:srgbClr val="1A2240"/>
          </a:solidFill>
          <a:ln w="12700">
            <a:solidFill>
              <a:srgbClr val="141C3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412480" y="365760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D9B3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8412480" y="402336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F0F2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$150</a:t>
            </a:r>
            <a:endParaRPr lang="en-US" sz="3000" dirty="0"/>
          </a:p>
        </p:txBody>
      </p:sp>
      <p:sp>
        <p:nvSpPr>
          <p:cNvPr id="24" name="Text 22"/>
          <p:cNvSpPr/>
          <p:nvPr/>
        </p:nvSpPr>
        <p:spPr>
          <a:xfrm>
            <a:off x="8412480" y="475488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18,000 tokens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8412480" y="51206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C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value for heavy use.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8412480" y="553212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9B3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+20% bonus tokens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548640" y="6199632"/>
            <a:ext cx="10058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C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Per-action: meeting 30 · add AI seat 20 · AI reply 20–40 · deliverable 100 tokens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B12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D9B36C"/>
          </a:solidFill>
          <a:ln w="12700">
            <a:solidFill>
              <a:srgbClr val="D9B36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0972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800" kern="0" dirty="0">
                <a:solidFill>
                  <a:srgbClr val="D9B3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READY WHEN YOU ARE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822960" y="1554480"/>
            <a:ext cx="109728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dirty="0">
                <a:solidFill>
                  <a:srgbClr val="F0F2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Convene your first room.</a:t>
            </a:r>
            <a:endParaRPr lang="en-US" sz="5600" dirty="0"/>
          </a:p>
        </p:txBody>
      </p:sp>
      <p:sp>
        <p:nvSpPr>
          <p:cNvPr id="5" name="Text 3"/>
          <p:cNvSpPr/>
          <p:nvPr/>
        </p:nvSpPr>
        <p:spPr>
          <a:xfrm>
            <a:off x="822960" y="2743200"/>
            <a:ext cx="109728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i="1" dirty="0">
                <a:solidFill>
                  <a:srgbClr val="F2D9A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It takes 60 seconds.</a:t>
            </a:r>
            <a:endParaRPr lang="en-US" sz="5600" dirty="0"/>
          </a:p>
        </p:txBody>
      </p:sp>
      <p:sp>
        <p:nvSpPr>
          <p:cNvPr id="6" name="Text 4"/>
          <p:cNvSpPr/>
          <p:nvPr/>
        </p:nvSpPr>
        <p:spPr>
          <a:xfrm>
            <a:off x="822960" y="429768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 up free · 300 tokens included · No credit card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822960" y="5120640"/>
            <a:ext cx="5486400" cy="914400"/>
          </a:xfrm>
          <a:prstGeom prst="roundRect">
            <a:avLst>
              <a:gd name="adj" fmla="val 10000"/>
            </a:avLst>
          </a:prstGeom>
          <a:solidFill>
            <a:srgbClr val="D9B36C"/>
          </a:solidFill>
          <a:ln w="12700">
            <a:solidFill>
              <a:srgbClr val="D9B36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5120640"/>
            <a:ext cx="5486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B12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collabai.dev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6858000" y="56692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9C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hello@collabai.dev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612880" y="0"/>
            <a:ext cx="578815" cy="6858000"/>
          </a:xfrm>
          <a:prstGeom prst="rect">
            <a:avLst/>
          </a:prstGeom>
          <a:solidFill>
            <a:srgbClr val="D9B36C"/>
          </a:solidFill>
          <a:ln w="12700">
            <a:solidFill>
              <a:srgbClr val="D9B36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C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Convene — collabai.dev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11430000" y="644652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C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D9B3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548640" y="777240"/>
            <a:ext cx="109728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dirty="0">
                <a:solidFill>
                  <a:srgbClr val="F0F2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Big decisions still get made in too-small rooms.</a:t>
            </a:r>
            <a:endParaRPr lang="en-US" sz="4000" dirty="0"/>
          </a:p>
        </p:txBody>
      </p:sp>
      <p:sp>
        <p:nvSpPr>
          <p:cNvPr id="7" name="Shape 5"/>
          <p:cNvSpPr/>
          <p:nvPr/>
        </p:nvSpPr>
        <p:spPr>
          <a:xfrm>
            <a:off x="548640" y="2194560"/>
            <a:ext cx="1097280" cy="0"/>
          </a:xfrm>
          <a:prstGeom prst="line">
            <a:avLst/>
          </a:prstGeom>
          <a:noFill/>
          <a:ln w="25400">
            <a:solidFill>
              <a:srgbClr val="D9B36C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48640" y="2651760"/>
            <a:ext cx="5303520" cy="1554480"/>
          </a:xfrm>
          <a:prstGeom prst="rect">
            <a:avLst/>
          </a:prstGeom>
          <a:solidFill>
            <a:srgbClr val="1A2240"/>
          </a:solidFill>
          <a:ln w="12700">
            <a:solidFill>
              <a:srgbClr val="141C3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283464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D9B3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Missing expertise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822960" y="3337560"/>
            <a:ext cx="49377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can't get a CFO, a port superintendent, and a head of merch in the same room on a Tuesday.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6217920" y="2651760"/>
            <a:ext cx="5303520" cy="1554480"/>
          </a:xfrm>
          <a:prstGeom prst="rect">
            <a:avLst/>
          </a:prstGeom>
          <a:solidFill>
            <a:srgbClr val="1A2240"/>
          </a:solidFill>
          <a:ln w="12700">
            <a:solidFill>
              <a:srgbClr val="141C3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92240" y="283464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D9B3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Single-model chats fall flat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492240" y="3337560"/>
            <a:ext cx="49377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AI persona = one perspective. Real decisions need friction.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548640" y="4389120"/>
            <a:ext cx="5303520" cy="1554480"/>
          </a:xfrm>
          <a:prstGeom prst="rect">
            <a:avLst/>
          </a:prstGeom>
          <a:solidFill>
            <a:srgbClr val="1A2240"/>
          </a:solidFill>
          <a:ln w="12700">
            <a:solidFill>
              <a:srgbClr val="141C3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22960" y="457200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D9B3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Slow to staff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822960" y="5074920"/>
            <a:ext cx="49377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Booking 5 stakeholders for a 30-min stress-test takes 3 weeks of calendar tetris.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217920" y="4389120"/>
            <a:ext cx="5303520" cy="1554480"/>
          </a:xfrm>
          <a:prstGeom prst="rect">
            <a:avLst/>
          </a:prstGeom>
          <a:solidFill>
            <a:srgbClr val="1A2240"/>
          </a:solidFill>
          <a:ln w="12700">
            <a:solidFill>
              <a:srgbClr val="141C3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92240" y="457200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D9B3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 memory, no context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6492240" y="5074920"/>
            <a:ext cx="49377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Generic chatbots don't know your docs, your industry, or your constraints.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612880" y="0"/>
            <a:ext cx="578815" cy="6858000"/>
          </a:xfrm>
          <a:prstGeom prst="rect">
            <a:avLst/>
          </a:prstGeom>
          <a:solidFill>
            <a:srgbClr val="D9B36C"/>
          </a:solidFill>
          <a:ln w="12700">
            <a:solidFill>
              <a:srgbClr val="D9B36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C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Convene — collabai.dev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11430000" y="644652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C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D9B3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SOLUTION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548640" y="777240"/>
            <a:ext cx="109728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dirty="0">
                <a:solidFill>
                  <a:srgbClr val="F0F2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 AI boardroom you can convene in 60 seconds.</a:t>
            </a:r>
            <a:endParaRPr lang="en-US" sz="4000" dirty="0"/>
          </a:p>
        </p:txBody>
      </p:sp>
      <p:sp>
        <p:nvSpPr>
          <p:cNvPr id="7" name="Shape 5"/>
          <p:cNvSpPr/>
          <p:nvPr/>
        </p:nvSpPr>
        <p:spPr>
          <a:xfrm>
            <a:off x="548640" y="2194560"/>
            <a:ext cx="1097280" cy="0"/>
          </a:xfrm>
          <a:prstGeom prst="line">
            <a:avLst/>
          </a:prstGeom>
          <a:noFill/>
          <a:ln w="25400">
            <a:solidFill>
              <a:srgbClr val="D9B36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2651760"/>
            <a:ext cx="86868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spcAft>
                <a:spcPts val="800"/>
              </a:spcAft>
              <a:buNone/>
            </a:pPr>
            <a:r>
              <a:rPr lang="en-US" sz="16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Convene casts AI personas — real industry roles, with their own goals, tone, and do/don't rules — into a meeting alongside your team. An orchestrator picks who speaks next. Documents become shared context. Outputs feel like a real working session.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9509760" y="2468880"/>
            <a:ext cx="1828800" cy="3657600"/>
          </a:xfrm>
          <a:prstGeom prst="rect">
            <a:avLst/>
          </a:prstGeom>
          <a:solidFill>
            <a:srgbClr val="1A2240"/>
          </a:solidFill>
          <a:ln w="12700">
            <a:solidFill>
              <a:srgbClr val="D9B36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509760" y="2606040"/>
            <a:ext cx="1828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D9B3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31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9509760" y="310896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spc="400" kern="0" dirty="0">
                <a:solidFill>
                  <a:srgbClr val="9C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Industries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9509760" y="3474720"/>
            <a:ext cx="1828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D9B3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230+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9509760" y="397764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spc="400" kern="0" dirty="0">
                <a:solidFill>
                  <a:srgbClr val="9C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roles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9509760" y="4343400"/>
            <a:ext cx="1828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D9B3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9509760" y="484632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spc="400" kern="0" dirty="0">
                <a:solidFill>
                  <a:srgbClr val="9C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Seats / room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9509760" y="5212080"/>
            <a:ext cx="1828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D9B3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60s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9509760" y="57150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spc="400" kern="0" dirty="0">
                <a:solidFill>
                  <a:srgbClr val="9C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launch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612880" y="0"/>
            <a:ext cx="578815" cy="6858000"/>
          </a:xfrm>
          <a:prstGeom prst="rect">
            <a:avLst/>
          </a:prstGeom>
          <a:solidFill>
            <a:srgbClr val="D9B36C"/>
          </a:solidFill>
          <a:ln w="12700">
            <a:solidFill>
              <a:srgbClr val="D9B36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C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Convene — collabai.dev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11430000" y="644652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C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D9B3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IT WORKS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548640" y="777240"/>
            <a:ext cx="109728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dirty="0">
                <a:solidFill>
                  <a:srgbClr val="F0F2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Three steps from blank room to boardroom.</a:t>
            </a:r>
            <a:endParaRPr lang="en-US" sz="4000" dirty="0"/>
          </a:p>
        </p:txBody>
      </p:sp>
      <p:sp>
        <p:nvSpPr>
          <p:cNvPr id="7" name="Shape 5"/>
          <p:cNvSpPr/>
          <p:nvPr/>
        </p:nvSpPr>
        <p:spPr>
          <a:xfrm>
            <a:off x="548640" y="2194560"/>
            <a:ext cx="1097280" cy="0"/>
          </a:xfrm>
          <a:prstGeom prst="line">
            <a:avLst/>
          </a:prstGeom>
          <a:noFill/>
          <a:ln w="25400">
            <a:solidFill>
              <a:srgbClr val="D9B36C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48640" y="2651760"/>
            <a:ext cx="3611880" cy="3657600"/>
          </a:xfrm>
          <a:prstGeom prst="rect">
            <a:avLst/>
          </a:prstGeom>
          <a:solidFill>
            <a:srgbClr val="1A2240"/>
          </a:solidFill>
          <a:ln w="12700">
            <a:solidFill>
              <a:srgbClr val="141C3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278892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dirty="0">
                <a:solidFill>
                  <a:srgbClr val="D9B3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3600" dirty="0"/>
          </a:p>
        </p:txBody>
      </p:sp>
      <p:sp>
        <p:nvSpPr>
          <p:cNvPr id="10" name="Text 8"/>
          <p:cNvSpPr/>
          <p:nvPr/>
        </p:nvSpPr>
        <p:spPr>
          <a:xfrm>
            <a:off x="822960" y="352044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0F2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Pick an industry kit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822960" y="4069080"/>
            <a:ext cx="32004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C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Choose from 31 industries — or start blank. Each kit pre-loads a brief, context, and a curated AI cast.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343400" y="2651760"/>
            <a:ext cx="3611880" cy="3657600"/>
          </a:xfrm>
          <a:prstGeom prst="rect">
            <a:avLst/>
          </a:prstGeom>
          <a:solidFill>
            <a:srgbClr val="1A2240"/>
          </a:solidFill>
          <a:ln w="12700">
            <a:solidFill>
              <a:srgbClr val="141C3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17720" y="278892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dirty="0">
                <a:solidFill>
                  <a:srgbClr val="D9B3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4617720" y="352044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0F2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Tune the cast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4617720" y="4069080"/>
            <a:ext cx="32004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C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the guided builder to shape tone, goals, and do/don't rules. Save personas to your library.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138160" y="2651760"/>
            <a:ext cx="3611880" cy="3657600"/>
          </a:xfrm>
          <a:prstGeom prst="rect">
            <a:avLst/>
          </a:prstGeom>
          <a:solidFill>
            <a:srgbClr val="1A2240"/>
          </a:solidFill>
          <a:ln w="12700">
            <a:solidFill>
              <a:srgbClr val="141C3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412480" y="278892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dirty="0">
                <a:solidFill>
                  <a:srgbClr val="D9B3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3600" dirty="0"/>
          </a:p>
        </p:txBody>
      </p:sp>
      <p:sp>
        <p:nvSpPr>
          <p:cNvPr id="18" name="Text 16"/>
          <p:cNvSpPr/>
          <p:nvPr/>
        </p:nvSpPr>
        <p:spPr>
          <a:xfrm>
            <a:off x="8412480" y="352044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0F2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Run the meeting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8412480" y="4069080"/>
            <a:ext cx="32004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C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orchestrator paces turns. You moderate. AI seats argue, recommend, and produce written outputs.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612880" y="0"/>
            <a:ext cx="578815" cy="6858000"/>
          </a:xfrm>
          <a:prstGeom prst="rect">
            <a:avLst/>
          </a:prstGeom>
          <a:solidFill>
            <a:srgbClr val="D9B36C"/>
          </a:solidFill>
          <a:ln w="12700">
            <a:solidFill>
              <a:srgbClr val="D9B36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C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Convene — collabai.dev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11430000" y="644652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C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D9B3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FEATURE · PERSONA BUILDER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548640" y="777240"/>
            <a:ext cx="109728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dirty="0">
                <a:solidFill>
                  <a:srgbClr val="F0F2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Write persona instructions like a pro.</a:t>
            </a:r>
            <a:endParaRPr lang="en-US" sz="4000" dirty="0"/>
          </a:p>
        </p:txBody>
      </p:sp>
      <p:sp>
        <p:nvSpPr>
          <p:cNvPr id="7" name="Shape 5"/>
          <p:cNvSpPr/>
          <p:nvPr/>
        </p:nvSpPr>
        <p:spPr>
          <a:xfrm>
            <a:off x="548640" y="2194560"/>
            <a:ext cx="1097280" cy="0"/>
          </a:xfrm>
          <a:prstGeom prst="line">
            <a:avLst/>
          </a:prstGeom>
          <a:noFill/>
          <a:ln w="25400">
            <a:solidFill>
              <a:srgbClr val="D9B36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2651760"/>
            <a:ext cx="59436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guided wizard turns vague briefs into structured personas: tone, primary goals, do/don't rules, escalation triggers, and writing voice. Save any persona to your reusable template library with one click.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6858000" y="2468880"/>
            <a:ext cx="4754880" cy="3840480"/>
          </a:xfrm>
          <a:prstGeom prst="rect">
            <a:avLst/>
          </a:prstGeom>
          <a:solidFill>
            <a:srgbClr val="1A2240"/>
          </a:solidFill>
          <a:ln w="12700">
            <a:solidFill>
              <a:srgbClr val="D9B36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132320" y="274320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D9B3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Tone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7132320" y="3017520"/>
            <a:ext cx="4206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· numbers-first · skeptical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7132320" y="342900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D9B3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goal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7132320" y="3703320"/>
            <a:ext cx="4206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Pressure-test ROI assumptions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7132320" y="411480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D9B3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7132320" y="4389120"/>
            <a:ext cx="4206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Cite figures · ask for sources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7132320" y="480060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D9B3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7132320" y="5074920"/>
            <a:ext cx="4206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Hedge · soften bad news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7132320" y="548640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D9B3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Voice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7132320" y="5760720"/>
            <a:ext cx="4206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CFO at a Series C SaaS company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612880" y="0"/>
            <a:ext cx="578815" cy="6858000"/>
          </a:xfrm>
          <a:prstGeom prst="rect">
            <a:avLst/>
          </a:prstGeom>
          <a:solidFill>
            <a:srgbClr val="D9B36C"/>
          </a:solidFill>
          <a:ln w="12700">
            <a:solidFill>
              <a:srgbClr val="D9B36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C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Convene — collabai.dev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11430000" y="644652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C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D9B3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FEATURE · POWER SEARCH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548640" y="777240"/>
            <a:ext cx="109728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dirty="0">
                <a:solidFill>
                  <a:srgbClr val="F0F2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Find the right expert in seconds.</a:t>
            </a:r>
            <a:endParaRPr lang="en-US" sz="4000" dirty="0"/>
          </a:p>
        </p:txBody>
      </p:sp>
      <p:sp>
        <p:nvSpPr>
          <p:cNvPr id="7" name="Shape 5"/>
          <p:cNvSpPr/>
          <p:nvPr/>
        </p:nvSpPr>
        <p:spPr>
          <a:xfrm>
            <a:off x="548640" y="2194560"/>
            <a:ext cx="1097280" cy="0"/>
          </a:xfrm>
          <a:prstGeom prst="line">
            <a:avLst/>
          </a:prstGeom>
          <a:noFill/>
          <a:ln w="25400">
            <a:solidFill>
              <a:srgbClr val="D9B36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265176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Fuzzy search across role names, instructions, and skills. Filter by industry, seniority, and multiple skills at once. Matches highlighted in gold.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548640" y="3657600"/>
            <a:ext cx="7315200" cy="548640"/>
          </a:xfrm>
          <a:prstGeom prst="roundRect">
            <a:avLst>
              <a:gd name="adj" fmla="val 16667"/>
            </a:avLst>
          </a:prstGeom>
          <a:solidFill>
            <a:srgbClr val="1A2240"/>
          </a:solidFill>
          <a:ln w="12700">
            <a:solidFill>
              <a:srgbClr val="D9B36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22960" y="3749040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Search:  forecast risk supply chain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48640" y="4434840"/>
            <a:ext cx="1280160" cy="411480"/>
          </a:xfrm>
          <a:prstGeom prst="roundRect">
            <a:avLst>
              <a:gd name="adj" fmla="val 44444"/>
            </a:avLst>
          </a:prstGeom>
          <a:solidFill>
            <a:srgbClr val="141C3A"/>
          </a:solidFill>
          <a:ln w="12700">
            <a:solidFill>
              <a:srgbClr val="D9B36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48640" y="4462272"/>
            <a:ext cx="1280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D9B3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Finance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1920240" y="4434840"/>
            <a:ext cx="1280160" cy="411480"/>
          </a:xfrm>
          <a:prstGeom prst="roundRect">
            <a:avLst>
              <a:gd name="adj" fmla="val 44444"/>
            </a:avLst>
          </a:prstGeom>
          <a:solidFill>
            <a:srgbClr val="141C3A"/>
          </a:solidFill>
          <a:ln w="12700">
            <a:solidFill>
              <a:srgbClr val="D9B36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920240" y="4462272"/>
            <a:ext cx="1280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D9B3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Operations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291840" y="4434840"/>
            <a:ext cx="1280160" cy="411480"/>
          </a:xfrm>
          <a:prstGeom prst="roundRect">
            <a:avLst>
              <a:gd name="adj" fmla="val 44444"/>
            </a:avLst>
          </a:prstGeom>
          <a:solidFill>
            <a:srgbClr val="141C3A"/>
          </a:solidFill>
          <a:ln w="12700">
            <a:solidFill>
              <a:srgbClr val="D9B36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291840" y="4462272"/>
            <a:ext cx="1280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D9B3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Senior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663440" y="4434840"/>
            <a:ext cx="1280160" cy="411480"/>
          </a:xfrm>
          <a:prstGeom prst="roundRect">
            <a:avLst>
              <a:gd name="adj" fmla="val 44444"/>
            </a:avLst>
          </a:prstGeom>
          <a:solidFill>
            <a:srgbClr val="141C3A"/>
          </a:solidFill>
          <a:ln w="12700">
            <a:solidFill>
              <a:srgbClr val="D9B36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663440" y="4462272"/>
            <a:ext cx="1280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D9B3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Supply chain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6035040" y="4434840"/>
            <a:ext cx="1280160" cy="411480"/>
          </a:xfrm>
          <a:prstGeom prst="roundRect">
            <a:avLst>
              <a:gd name="adj" fmla="val 44444"/>
            </a:avLst>
          </a:prstGeom>
          <a:solidFill>
            <a:srgbClr val="141C3A"/>
          </a:solidFill>
          <a:ln w="12700">
            <a:solidFill>
              <a:srgbClr val="D9B36C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035040" y="4462272"/>
            <a:ext cx="1280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D9B3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48640" y="521208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D9B3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CFO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2926080" y="5212080"/>
            <a:ext cx="8503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pressure-tests forecast risk and unit economics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548640" y="562356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D9B3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VP Supply Chain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2926080" y="5623560"/>
            <a:ext cx="8503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owns supplier risk and inventory forecasts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548640" y="603504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D9B3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Risk Officer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2926080" y="6035040"/>
            <a:ext cx="8503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stress-tests forecast assumptions across scenarios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612880" y="0"/>
            <a:ext cx="578815" cy="6858000"/>
          </a:xfrm>
          <a:prstGeom prst="rect">
            <a:avLst/>
          </a:prstGeom>
          <a:solidFill>
            <a:srgbClr val="D9B36C"/>
          </a:solidFill>
          <a:ln w="12700">
            <a:solidFill>
              <a:srgbClr val="D9B36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C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Convene — collabai.dev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11430000" y="644652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C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D9B3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FEATURE · COMPARE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548640" y="777240"/>
            <a:ext cx="109728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dirty="0">
                <a:solidFill>
                  <a:srgbClr val="F0F2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Compare personas side-by-side before casting.</a:t>
            </a:r>
            <a:endParaRPr lang="en-US" sz="4000" dirty="0"/>
          </a:p>
        </p:txBody>
      </p:sp>
      <p:sp>
        <p:nvSpPr>
          <p:cNvPr id="7" name="Shape 5"/>
          <p:cNvSpPr/>
          <p:nvPr/>
        </p:nvSpPr>
        <p:spPr>
          <a:xfrm>
            <a:off x="548640" y="2194560"/>
            <a:ext cx="1097280" cy="0"/>
          </a:xfrm>
          <a:prstGeom prst="line">
            <a:avLst/>
          </a:prstGeom>
          <a:noFill/>
          <a:ln w="25400">
            <a:solidFill>
              <a:srgbClr val="D9B36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265176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 to 4 personas. See goals, tone, and do/don't rules in one view — so you cast for productive friction, not redundancy.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548640" y="3566160"/>
            <a:ext cx="3611880" cy="2743200"/>
          </a:xfrm>
          <a:prstGeom prst="rect">
            <a:avLst/>
          </a:prstGeom>
          <a:solidFill>
            <a:srgbClr val="1A2240"/>
          </a:solidFill>
          <a:ln w="12700">
            <a:solidFill>
              <a:srgbClr val="141C3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22960" y="365760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D9B3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CFO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822960" y="4206240"/>
            <a:ext cx="3200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9C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TONE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22960" y="44348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Numbers-first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822960" y="4937760"/>
            <a:ext cx="3200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9C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822960" y="516636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Cite figures, ask sources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822960" y="5623560"/>
            <a:ext cx="3200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9C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822960" y="585216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Hedge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343400" y="3566160"/>
            <a:ext cx="3611880" cy="2743200"/>
          </a:xfrm>
          <a:prstGeom prst="rect">
            <a:avLst/>
          </a:prstGeom>
          <a:solidFill>
            <a:srgbClr val="1A2240"/>
          </a:solidFill>
          <a:ln w="12700">
            <a:solidFill>
              <a:srgbClr val="141C3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617720" y="365760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D9B3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COO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4617720" y="4206240"/>
            <a:ext cx="3200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9C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TONE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617720" y="44348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Operations lens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617720" y="4937760"/>
            <a:ext cx="3200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9C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617720" y="516636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Surface throughput risks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617720" y="5623560"/>
            <a:ext cx="3200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9C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617720" y="585216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Speculate on finance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8138160" y="3566160"/>
            <a:ext cx="3611880" cy="2743200"/>
          </a:xfrm>
          <a:prstGeom prst="rect">
            <a:avLst/>
          </a:prstGeom>
          <a:solidFill>
            <a:srgbClr val="1A2240"/>
          </a:solidFill>
          <a:ln w="12700">
            <a:solidFill>
              <a:srgbClr val="141C3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412480" y="365760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D9B3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CMO</a:t>
            </a:r>
            <a:endParaRPr lang="en-US" sz="2200" dirty="0"/>
          </a:p>
        </p:txBody>
      </p:sp>
      <p:sp>
        <p:nvSpPr>
          <p:cNvPr id="27" name="Text 25"/>
          <p:cNvSpPr/>
          <p:nvPr/>
        </p:nvSpPr>
        <p:spPr>
          <a:xfrm>
            <a:off x="8412480" y="4206240"/>
            <a:ext cx="3200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9C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TONE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8412480" y="44348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Demand-side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8412480" y="4937760"/>
            <a:ext cx="3200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9C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8412480" y="516636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 to pipeline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8412480" y="5623560"/>
            <a:ext cx="3200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9C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8412480" y="585216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Ignore costs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B12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612880" y="0"/>
            <a:ext cx="578815" cy="6858000"/>
          </a:xfrm>
          <a:prstGeom prst="rect">
            <a:avLst/>
          </a:prstGeom>
          <a:solidFill>
            <a:srgbClr val="D9B36C"/>
          </a:solidFill>
          <a:ln w="12700">
            <a:solidFill>
              <a:srgbClr val="D9B36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C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Convene — collabai.dev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11430000" y="644652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C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D9B3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COVERAGE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548640" y="777240"/>
            <a:ext cx="109728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dirty="0">
                <a:solidFill>
                  <a:srgbClr val="F0F2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31 industries. 230+ curated AI roles.</a:t>
            </a:r>
            <a:endParaRPr lang="en-US" sz="4000" dirty="0"/>
          </a:p>
        </p:txBody>
      </p:sp>
      <p:sp>
        <p:nvSpPr>
          <p:cNvPr id="7" name="Shape 5"/>
          <p:cNvSpPr/>
          <p:nvPr/>
        </p:nvSpPr>
        <p:spPr>
          <a:xfrm>
            <a:off x="548640" y="2194560"/>
            <a:ext cx="1097280" cy="0"/>
          </a:xfrm>
          <a:prstGeom prst="line">
            <a:avLst/>
          </a:prstGeom>
          <a:noFill/>
          <a:ln w="25400">
            <a:solidFill>
              <a:srgbClr val="D9B36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265176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CFOs and port superintendents to clinical pharmacists, aerospace systems engineers, and policy advisors — every kit is hand-curated for realism.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48640" y="3566160"/>
            <a:ext cx="2697480" cy="411480"/>
          </a:xfrm>
          <a:prstGeom prst="roundRect">
            <a:avLst>
              <a:gd name="adj" fmla="val 11111"/>
            </a:avLst>
          </a:prstGeom>
          <a:solidFill>
            <a:srgbClr val="1A2240"/>
          </a:solidFill>
          <a:ln w="12700">
            <a:solidFill>
              <a:srgbClr val="141C3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85800" y="3611880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Finance &amp; Banking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383280" y="3566160"/>
            <a:ext cx="2697480" cy="411480"/>
          </a:xfrm>
          <a:prstGeom prst="roundRect">
            <a:avLst>
              <a:gd name="adj" fmla="val 11111"/>
            </a:avLst>
          </a:prstGeom>
          <a:solidFill>
            <a:srgbClr val="1A2240"/>
          </a:solidFill>
          <a:ln w="12700">
            <a:solidFill>
              <a:srgbClr val="141C3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520440" y="3611880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Healthcare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217920" y="3566160"/>
            <a:ext cx="2697480" cy="411480"/>
          </a:xfrm>
          <a:prstGeom prst="roundRect">
            <a:avLst>
              <a:gd name="adj" fmla="val 11111"/>
            </a:avLst>
          </a:prstGeom>
          <a:solidFill>
            <a:srgbClr val="1A2240"/>
          </a:solidFill>
          <a:ln w="12700">
            <a:solidFill>
              <a:srgbClr val="141C3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355080" y="3611880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Information Technology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9052560" y="3566160"/>
            <a:ext cx="2697480" cy="411480"/>
          </a:xfrm>
          <a:prstGeom prst="roundRect">
            <a:avLst>
              <a:gd name="adj" fmla="val 11111"/>
            </a:avLst>
          </a:prstGeom>
          <a:solidFill>
            <a:srgbClr val="1A2240"/>
          </a:solidFill>
          <a:ln w="12700">
            <a:solidFill>
              <a:srgbClr val="141C3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9189720" y="3611880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Retail &amp; E-commerce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548640" y="4069080"/>
            <a:ext cx="2697480" cy="411480"/>
          </a:xfrm>
          <a:prstGeom prst="roundRect">
            <a:avLst>
              <a:gd name="adj" fmla="val 11111"/>
            </a:avLst>
          </a:prstGeom>
          <a:solidFill>
            <a:srgbClr val="1A2240"/>
          </a:solidFill>
          <a:ln w="12700">
            <a:solidFill>
              <a:srgbClr val="141C3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85800" y="4114800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Manufacturing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3383280" y="4069080"/>
            <a:ext cx="2697480" cy="411480"/>
          </a:xfrm>
          <a:prstGeom prst="roundRect">
            <a:avLst>
              <a:gd name="adj" fmla="val 11111"/>
            </a:avLst>
          </a:prstGeom>
          <a:solidFill>
            <a:srgbClr val="1A2240"/>
          </a:solidFill>
          <a:ln w="12700">
            <a:solidFill>
              <a:srgbClr val="141C3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520440" y="4114800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Logistics &amp; Shipping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6217920" y="4069080"/>
            <a:ext cx="2697480" cy="411480"/>
          </a:xfrm>
          <a:prstGeom prst="roundRect">
            <a:avLst>
              <a:gd name="adj" fmla="val 11111"/>
            </a:avLst>
          </a:prstGeom>
          <a:solidFill>
            <a:srgbClr val="1A2240"/>
          </a:solidFill>
          <a:ln w="12700">
            <a:solidFill>
              <a:srgbClr val="141C3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355080" y="4114800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Energy &amp; Utilities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9052560" y="4069080"/>
            <a:ext cx="2697480" cy="411480"/>
          </a:xfrm>
          <a:prstGeom prst="roundRect">
            <a:avLst>
              <a:gd name="adj" fmla="val 11111"/>
            </a:avLst>
          </a:prstGeom>
          <a:solidFill>
            <a:srgbClr val="1A2240"/>
          </a:solidFill>
          <a:ln w="12700">
            <a:solidFill>
              <a:srgbClr val="141C3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9189720" y="4114800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Estate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548640" y="4572000"/>
            <a:ext cx="2697480" cy="411480"/>
          </a:xfrm>
          <a:prstGeom prst="roundRect">
            <a:avLst>
              <a:gd name="adj" fmla="val 11111"/>
            </a:avLst>
          </a:prstGeom>
          <a:solidFill>
            <a:srgbClr val="1A2240"/>
          </a:solidFill>
          <a:ln w="12700">
            <a:solidFill>
              <a:srgbClr val="141C3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85800" y="4617720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Legal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3383280" y="4572000"/>
            <a:ext cx="2697480" cy="411480"/>
          </a:xfrm>
          <a:prstGeom prst="roundRect">
            <a:avLst>
              <a:gd name="adj" fmla="val 11111"/>
            </a:avLst>
          </a:prstGeom>
          <a:solidFill>
            <a:srgbClr val="1A2240"/>
          </a:solidFill>
          <a:ln w="12700">
            <a:solidFill>
              <a:srgbClr val="141C3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520440" y="4617720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Education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6217920" y="4572000"/>
            <a:ext cx="2697480" cy="411480"/>
          </a:xfrm>
          <a:prstGeom prst="roundRect">
            <a:avLst>
              <a:gd name="adj" fmla="val 11111"/>
            </a:avLst>
          </a:prstGeom>
          <a:solidFill>
            <a:srgbClr val="1A2240"/>
          </a:solidFill>
          <a:ln w="12700">
            <a:solidFill>
              <a:srgbClr val="141C3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355080" y="4617720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 &amp; Entertainment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9052560" y="4572000"/>
            <a:ext cx="2697480" cy="411480"/>
          </a:xfrm>
          <a:prstGeom prst="roundRect">
            <a:avLst>
              <a:gd name="adj" fmla="val 11111"/>
            </a:avLst>
          </a:prstGeom>
          <a:solidFill>
            <a:srgbClr val="1A2240"/>
          </a:solidFill>
          <a:ln w="12700">
            <a:solidFill>
              <a:srgbClr val="141C3A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9189720" y="4617720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Pharma &amp; Biotech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548640" y="5074920"/>
            <a:ext cx="2697480" cy="411480"/>
          </a:xfrm>
          <a:prstGeom prst="roundRect">
            <a:avLst>
              <a:gd name="adj" fmla="val 11111"/>
            </a:avLst>
          </a:prstGeom>
          <a:solidFill>
            <a:srgbClr val="1A2240"/>
          </a:solidFill>
          <a:ln w="12700">
            <a:solidFill>
              <a:srgbClr val="141C3A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85800" y="5120640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Automotive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3383280" y="5074920"/>
            <a:ext cx="2697480" cy="411480"/>
          </a:xfrm>
          <a:prstGeom prst="roundRect">
            <a:avLst>
              <a:gd name="adj" fmla="val 11111"/>
            </a:avLst>
          </a:prstGeom>
          <a:solidFill>
            <a:srgbClr val="1A2240"/>
          </a:solidFill>
          <a:ln w="12700">
            <a:solidFill>
              <a:srgbClr val="141C3A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520440" y="5120640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Aerospace &amp; Defense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6217920" y="5074920"/>
            <a:ext cx="2697480" cy="411480"/>
          </a:xfrm>
          <a:prstGeom prst="roundRect">
            <a:avLst>
              <a:gd name="adj" fmla="val 11111"/>
            </a:avLst>
          </a:prstGeom>
          <a:solidFill>
            <a:srgbClr val="1A2240"/>
          </a:solidFill>
          <a:ln w="12700">
            <a:solidFill>
              <a:srgbClr val="141C3A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6355080" y="5120640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Agriculture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9052560" y="5074920"/>
            <a:ext cx="2697480" cy="411480"/>
          </a:xfrm>
          <a:prstGeom prst="roundRect">
            <a:avLst>
              <a:gd name="adj" fmla="val 11111"/>
            </a:avLst>
          </a:prstGeom>
          <a:solidFill>
            <a:srgbClr val="1A2240"/>
          </a:solidFill>
          <a:ln w="12700">
            <a:solidFill>
              <a:srgbClr val="141C3A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9189720" y="5120640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Government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548640" y="5577840"/>
            <a:ext cx="2697480" cy="411480"/>
          </a:xfrm>
          <a:prstGeom prst="roundRect">
            <a:avLst>
              <a:gd name="adj" fmla="val 11111"/>
            </a:avLst>
          </a:prstGeom>
          <a:solidFill>
            <a:srgbClr val="1A2240"/>
          </a:solidFill>
          <a:ln w="12700">
            <a:solidFill>
              <a:srgbClr val="141C3A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685800" y="5623560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Non-Profit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3383280" y="5577840"/>
            <a:ext cx="2697480" cy="411480"/>
          </a:xfrm>
          <a:prstGeom prst="roundRect">
            <a:avLst>
              <a:gd name="adj" fmla="val 11111"/>
            </a:avLst>
          </a:prstGeom>
          <a:solidFill>
            <a:srgbClr val="1A2240"/>
          </a:solidFill>
          <a:ln w="12700">
            <a:solidFill>
              <a:srgbClr val="141C3A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3520440" y="5623560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Consulting</a:t>
            </a:r>
            <a:endParaRPr lang="en-US" sz="1100" dirty="0"/>
          </a:p>
        </p:txBody>
      </p:sp>
      <p:sp>
        <p:nvSpPr>
          <p:cNvPr id="45" name="Shape 43"/>
          <p:cNvSpPr/>
          <p:nvPr/>
        </p:nvSpPr>
        <p:spPr>
          <a:xfrm>
            <a:off x="6217920" y="5577840"/>
            <a:ext cx="2697480" cy="411480"/>
          </a:xfrm>
          <a:prstGeom prst="roundRect">
            <a:avLst>
              <a:gd name="adj" fmla="val 11111"/>
            </a:avLst>
          </a:prstGeom>
          <a:solidFill>
            <a:srgbClr val="1A2240"/>
          </a:solidFill>
          <a:ln w="12700">
            <a:solidFill>
              <a:srgbClr val="141C3A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6355080" y="5623560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Travel &amp; Tourism</a:t>
            </a:r>
            <a:endParaRPr lang="en-US" sz="1100" dirty="0"/>
          </a:p>
        </p:txBody>
      </p:sp>
      <p:sp>
        <p:nvSpPr>
          <p:cNvPr id="47" name="Shape 45"/>
          <p:cNvSpPr/>
          <p:nvPr/>
        </p:nvSpPr>
        <p:spPr>
          <a:xfrm>
            <a:off x="9052560" y="5577840"/>
            <a:ext cx="2697480" cy="411480"/>
          </a:xfrm>
          <a:prstGeom prst="roundRect">
            <a:avLst>
              <a:gd name="adj" fmla="val 11111"/>
            </a:avLst>
          </a:prstGeom>
          <a:solidFill>
            <a:srgbClr val="1A2240"/>
          </a:solidFill>
          <a:ln w="12700">
            <a:solidFill>
              <a:srgbClr val="141C3A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9189720" y="5623560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VC / Private Equity</a:t>
            </a:r>
            <a:endParaRPr lang="en-US" sz="1100" dirty="0"/>
          </a:p>
        </p:txBody>
      </p:sp>
      <p:sp>
        <p:nvSpPr>
          <p:cNvPr id="49" name="Text 47"/>
          <p:cNvSpPr/>
          <p:nvPr/>
        </p:nvSpPr>
        <p:spPr>
          <a:xfrm>
            <a:off x="548640" y="61264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D9B3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...and 11 more.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B12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612880" y="0"/>
            <a:ext cx="578815" cy="6858000"/>
          </a:xfrm>
          <a:prstGeom prst="rect">
            <a:avLst/>
          </a:prstGeom>
          <a:solidFill>
            <a:srgbClr val="D9B36C"/>
          </a:solidFill>
          <a:ln w="12700">
            <a:solidFill>
              <a:srgbClr val="D9B36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C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Convene — collabai.dev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11430000" y="644652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C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D9B3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 KITS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548640" y="777240"/>
            <a:ext cx="109728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dirty="0">
                <a:solidFill>
                  <a:srgbClr val="F0F2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click. A fully-cast meeting.</a:t>
            </a:r>
            <a:endParaRPr lang="en-US" sz="4000" dirty="0"/>
          </a:p>
        </p:txBody>
      </p:sp>
      <p:sp>
        <p:nvSpPr>
          <p:cNvPr id="7" name="Shape 5"/>
          <p:cNvSpPr/>
          <p:nvPr/>
        </p:nvSpPr>
        <p:spPr>
          <a:xfrm>
            <a:off x="548640" y="2194560"/>
            <a:ext cx="1097280" cy="0"/>
          </a:xfrm>
          <a:prstGeom prst="line">
            <a:avLst/>
          </a:prstGeom>
          <a:noFill/>
          <a:ln w="25400">
            <a:solidFill>
              <a:srgbClr val="D9B36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265176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0F2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kit pre-loads the brief, the documents, and the AI cast — so you can pressure-test a real scenario in under a minute.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48640" y="3611880"/>
            <a:ext cx="3611880" cy="1280160"/>
          </a:xfrm>
          <a:prstGeom prst="rect">
            <a:avLst/>
          </a:prstGeom>
          <a:solidFill>
            <a:srgbClr val="1A2240"/>
          </a:solidFill>
          <a:ln w="12700">
            <a:solidFill>
              <a:srgbClr val="141C3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77240" y="3749040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D9B3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Finance · 5 seats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777240" y="402336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0F2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Q3 Budget Pressure-Test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777240" y="438912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CFO, Controller, FP&amp;A, Audit, COO.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343400" y="3611880"/>
            <a:ext cx="3611880" cy="1280160"/>
          </a:xfrm>
          <a:prstGeom prst="rect">
            <a:avLst/>
          </a:prstGeom>
          <a:solidFill>
            <a:srgbClr val="1A2240"/>
          </a:solidFill>
          <a:ln w="12700">
            <a:solidFill>
              <a:srgbClr val="141C3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0" y="3749040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D9B3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· 6 seats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4572000" y="402336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0F2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Feature Launch Review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4572000" y="438912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PM, Eng Lead, Designer, Legal, Marketing, Support.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8138160" y="3611880"/>
            <a:ext cx="3611880" cy="1280160"/>
          </a:xfrm>
          <a:prstGeom prst="rect">
            <a:avLst/>
          </a:prstGeom>
          <a:solidFill>
            <a:srgbClr val="1A2240"/>
          </a:solidFill>
          <a:ln w="12700">
            <a:solidFill>
              <a:srgbClr val="141C3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366760" y="3749040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D9B3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Healthcare · 5 seats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8366760" y="402336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0F2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Hospital ER Capacity Plan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8366760" y="438912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Chief Med, ER Director, Nursing, Ops, Finance.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48640" y="5029200"/>
            <a:ext cx="3611880" cy="1280160"/>
          </a:xfrm>
          <a:prstGeom prst="rect">
            <a:avLst/>
          </a:prstGeom>
          <a:solidFill>
            <a:srgbClr val="1A2240"/>
          </a:solidFill>
          <a:ln w="12700">
            <a:solidFill>
              <a:srgbClr val="141C3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77240" y="5166360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D9B3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Logistics · 5 seats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777240" y="544068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0F2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Port Disruption War-Room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777240" y="580644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 Sup, Carrier, Customs, Sales Ops, Risk.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343400" y="5029200"/>
            <a:ext cx="3611880" cy="1280160"/>
          </a:xfrm>
          <a:prstGeom prst="rect">
            <a:avLst/>
          </a:prstGeom>
          <a:solidFill>
            <a:srgbClr val="1A2240"/>
          </a:solidFill>
          <a:ln w="12700">
            <a:solidFill>
              <a:srgbClr val="141C3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572000" y="5166360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D9B3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VC · 4 seats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4572000" y="544068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0F2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Series B Diligence Panel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4572000" y="580644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GP, Principal, Industry Analyst, LP Advisor.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8138160" y="5029200"/>
            <a:ext cx="3611880" cy="1280160"/>
          </a:xfrm>
          <a:prstGeom prst="rect">
            <a:avLst/>
          </a:prstGeom>
          <a:solidFill>
            <a:srgbClr val="1A2240"/>
          </a:solidFill>
          <a:ln w="12700">
            <a:solidFill>
              <a:srgbClr val="141C3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8366760" y="5166360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D9B3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Pharma · 5 seats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8366760" y="544068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0F2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Drug Trial Site Strategy</a:t>
            </a:r>
            <a:endParaRPr lang="en-US" sz="1500" dirty="0"/>
          </a:p>
        </p:txBody>
      </p:sp>
      <p:sp>
        <p:nvSpPr>
          <p:cNvPr id="32" name="Text 30"/>
          <p:cNvSpPr/>
          <p:nvPr/>
        </p:nvSpPr>
        <p:spPr>
          <a:xfrm>
            <a:off x="8366760" y="580644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Clinical Ops, Regulatory, Biostats, Site Lead, Med Aff.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Convene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Convene — AI Boardroom Pitch Deck</dc:title>
  <dc:subject>PptxGenJS Presentation</dc:subject>
  <dc:creator>Convene</dc:creator>
  <cp:lastModifiedBy>Convene</cp:lastModifiedBy>
  <cp:revision>1</cp:revision>
  <dcterms:created xsi:type="dcterms:W3CDTF">2026-05-10T14:24:15Z</dcterms:created>
  <dcterms:modified xsi:type="dcterms:W3CDTF">2026-05-10T14:24:15Z</dcterms:modified>
</cp:coreProperties>
</file>